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304" r:id="rId2"/>
    <p:sldId id="321" r:id="rId3"/>
    <p:sldId id="338" r:id="rId4"/>
    <p:sldId id="339" r:id="rId5"/>
    <p:sldId id="350" r:id="rId6"/>
    <p:sldId id="354" r:id="rId7"/>
    <p:sldId id="355" r:id="rId8"/>
    <p:sldId id="357" r:id="rId9"/>
    <p:sldId id="356" r:id="rId10"/>
    <p:sldId id="358" r:id="rId11"/>
    <p:sldId id="343" r:id="rId12"/>
    <p:sldId id="352" r:id="rId13"/>
    <p:sldId id="360" r:id="rId14"/>
    <p:sldId id="344" r:id="rId15"/>
    <p:sldId id="322" r:id="rId16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1B1B71"/>
    <a:srgbClr val="138CE7"/>
    <a:srgbClr val="0D609F"/>
    <a:srgbClr val="67B6E7"/>
    <a:srgbClr val="5CB2F2"/>
    <a:srgbClr val="FFFFCC"/>
    <a:srgbClr val="CC3300"/>
    <a:srgbClr val="99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403" autoAdjust="0"/>
  </p:normalViewPr>
  <p:slideViewPr>
    <p:cSldViewPr>
      <p:cViewPr varScale="1">
        <p:scale>
          <a:sx n="95" d="100"/>
          <a:sy n="95" d="100"/>
        </p:scale>
        <p:origin x="-21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itchFamily="-111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pitchFamily="-111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1B5ECD4D-4E55-4AB7-BFF0-B93CA4C278C7}" type="datetimeFigureOut">
              <a:rPr lang="nl-NL"/>
              <a:pPr>
                <a:defRPr/>
              </a:pPr>
              <a:t>02-02-2016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itchFamily="-111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pitchFamily="-111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A8A5CFB6-E245-4BF7-A10A-44379BD95A3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itchFamily="-111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pitchFamily="-111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CFA3DAC8-FEC5-45C6-B935-31D895C53A26}" type="datetimeFigureOut">
              <a:rPr lang="nl-NL"/>
              <a:pPr>
                <a:defRPr/>
              </a:pPr>
              <a:t>02-02-2016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itchFamily="-111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pitchFamily="-111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380C7D3C-6B62-40E5-BAD6-BA685E1A3B4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331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F778E8-DEC6-408E-BED2-4B7141C811C7}" type="slidenum">
              <a:rPr lang="nl-NL" smtClean="0">
                <a:latin typeface="Times New Roman" pitchFamily="18" charset="0"/>
                <a:ea typeface="ＭＳ Ｐゴシック" pitchFamily="34" charset="-128"/>
              </a:rPr>
              <a:pPr/>
              <a:t>1</a:t>
            </a:fld>
            <a:endParaRPr lang="nl-NL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 smtClean="0"/>
          </a:p>
        </p:txBody>
      </p:sp>
      <p:sp>
        <p:nvSpPr>
          <p:cNvPr id="2150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59DE4B7-01AD-48B8-8B28-5E499B4A7131}" type="slidenum">
              <a:rPr lang="nl-NL" altLang="nl-NL" smtClean="0">
                <a:latin typeface="Times New Roman" pitchFamily="18" charset="0"/>
                <a:ea typeface="ＭＳ Ｐゴシック" pitchFamily="34" charset="-128"/>
              </a:rPr>
              <a:pPr/>
              <a:t>15</a:t>
            </a:fld>
            <a:endParaRPr lang="nl-NL" altLang="nl-NL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8313" y="838200"/>
            <a:ext cx="1789112" cy="51816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6213" y="838200"/>
            <a:ext cx="5219700" cy="51816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6213" y="2133600"/>
            <a:ext cx="350361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6213" y="838200"/>
            <a:ext cx="6477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Titelstijl van model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6213" y="2133600"/>
            <a:ext cx="7161212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tekststijl van het model te bewerken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200" b="1">
          <a:solidFill>
            <a:srgbClr val="1B1B7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200" b="1">
          <a:solidFill>
            <a:srgbClr val="1B1B7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200" b="1">
          <a:solidFill>
            <a:srgbClr val="1B1B7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200" b="1">
          <a:solidFill>
            <a:srgbClr val="1B1B7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200" b="1">
          <a:solidFill>
            <a:srgbClr val="1B1B7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200" b="1">
          <a:solidFill>
            <a:srgbClr val="1B1B7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6pPr>
      <a:lvl7pPr marL="9144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200" b="1">
          <a:solidFill>
            <a:srgbClr val="1B1B7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7pPr>
      <a:lvl8pPr marL="13716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200" b="1">
          <a:solidFill>
            <a:srgbClr val="1B1B7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8pPr>
      <a:lvl9pPr marL="18288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3200" b="1">
          <a:solidFill>
            <a:srgbClr val="1B1B71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342900" indent="-3429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har char="•"/>
        <a:defRPr sz="2400" b="1">
          <a:solidFill>
            <a:srgbClr val="1B1B71"/>
          </a:solidFill>
          <a:latin typeface="+mn-lt"/>
          <a:ea typeface="+mn-ea"/>
          <a:cs typeface="+mn-cs"/>
        </a:defRPr>
      </a:lvl1pPr>
      <a:lvl2pPr marL="852488" indent="-284163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har char="–"/>
        <a:defRPr sz="1600">
          <a:solidFill>
            <a:srgbClr val="1B1B71"/>
          </a:solidFill>
          <a:latin typeface="+mn-lt"/>
          <a:ea typeface="+mn-ea"/>
        </a:defRPr>
      </a:lvl2pPr>
      <a:lvl3pPr marL="12715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1B1B71"/>
          </a:solidFill>
          <a:latin typeface="+mn-lt"/>
          <a:ea typeface="+mn-ea"/>
        </a:defRPr>
      </a:lvl3pPr>
      <a:lvl4pPr marL="169068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1B1B71"/>
          </a:solidFill>
          <a:latin typeface="Times New Roman" pitchFamily="-111" charset="0"/>
          <a:ea typeface="+mn-ea"/>
        </a:defRPr>
      </a:lvl4pPr>
      <a:lvl5pPr marL="2109788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1B1B71"/>
          </a:solidFill>
          <a:latin typeface="Times New Roman" pitchFamily="-111" charset="0"/>
          <a:ea typeface="+mn-ea"/>
        </a:defRPr>
      </a:lvl5pPr>
      <a:lvl6pPr marL="2566988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B1B71"/>
          </a:solidFill>
          <a:latin typeface="Times New Roman" pitchFamily="-111" charset="0"/>
          <a:ea typeface="+mn-ea"/>
        </a:defRPr>
      </a:lvl6pPr>
      <a:lvl7pPr marL="3024188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B1B71"/>
          </a:solidFill>
          <a:latin typeface="Times New Roman" pitchFamily="-111" charset="0"/>
          <a:ea typeface="+mn-ea"/>
        </a:defRPr>
      </a:lvl7pPr>
      <a:lvl8pPr marL="3481388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B1B71"/>
          </a:solidFill>
          <a:latin typeface="Times New Roman" pitchFamily="-111" charset="0"/>
          <a:ea typeface="+mn-ea"/>
        </a:defRPr>
      </a:lvl8pPr>
      <a:lvl9pPr marL="3938588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B1B71"/>
          </a:solidFill>
          <a:latin typeface="Times New Roman" pitchFamily="-111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827584" y="2204864"/>
            <a:ext cx="7346950" cy="2159620"/>
          </a:xfrm>
        </p:spPr>
        <p:txBody>
          <a:bodyPr anchor="t"/>
          <a:lstStyle/>
          <a:p>
            <a:pPr algn="ctr" eaLnBrk="1" hangingPunct="1">
              <a:lnSpc>
                <a:spcPct val="150000"/>
              </a:lnSpc>
              <a:spcAft>
                <a:spcPts val="4800"/>
              </a:spcAft>
            </a:pPr>
            <a:r>
              <a:rPr lang="nl-NL" sz="4400" dirty="0" smtClean="0">
                <a:solidFill>
                  <a:schemeClr val="bg1"/>
                </a:solidFill>
                <a:latin typeface="Calibri" pitchFamily="34" charset="0"/>
              </a:rPr>
              <a:t>Integraal gemeentelijk</a:t>
            </a:r>
            <a:br>
              <a:rPr lang="nl-NL" sz="44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nl-NL" sz="4400" dirty="0" smtClean="0">
                <a:solidFill>
                  <a:schemeClr val="bg1"/>
                </a:solidFill>
                <a:latin typeface="Calibri" pitchFamily="34" charset="0"/>
              </a:rPr>
              <a:t>mantelzorgbeleid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311428" y="4902259"/>
            <a:ext cx="65211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b="1" dirty="0" smtClean="0">
                <a:solidFill>
                  <a:schemeClr val="bg1"/>
                </a:solidFill>
                <a:latin typeface="Calibri" pitchFamily="34" charset="0"/>
              </a:rPr>
              <a:t>Inspiratieochtend ‘De puzzelstukken op hun plek’ </a:t>
            </a:r>
          </a:p>
          <a:p>
            <a:pPr algn="ctr"/>
            <a:r>
              <a:rPr lang="nl-NL" dirty="0" smtClean="0">
                <a:solidFill>
                  <a:schemeClr val="bg1"/>
                </a:solidFill>
                <a:latin typeface="Calibri" pitchFamily="34" charset="0"/>
              </a:rPr>
              <a:t>28 januari 2016</a:t>
            </a:r>
            <a:endParaRPr lang="nl-NL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467544" y="1894180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4800" b="1" dirty="0" smtClean="0">
                <a:solidFill>
                  <a:srgbClr val="138CE7"/>
                </a:solidFill>
                <a:latin typeface="Calibri" pitchFamily="34" charset="0"/>
              </a:rPr>
              <a:t>Vraag: </a:t>
            </a:r>
          </a:p>
          <a:p>
            <a:pPr algn="ctr"/>
            <a:r>
              <a:rPr lang="nl-NL" sz="4800" b="1" dirty="0" smtClean="0">
                <a:solidFill>
                  <a:srgbClr val="138CE7"/>
                </a:solidFill>
                <a:latin typeface="Calibri" pitchFamily="34" charset="0"/>
              </a:rPr>
              <a:t>‘Wat is er nodig?’</a:t>
            </a:r>
          </a:p>
          <a:p>
            <a:pPr algn="ctr"/>
            <a:r>
              <a:rPr lang="nl-NL" sz="4800" b="1" dirty="0" smtClean="0">
                <a:solidFill>
                  <a:srgbClr val="138CE7"/>
                </a:solidFill>
                <a:latin typeface="Calibri" pitchFamily="34" charset="0"/>
              </a:rPr>
              <a:t>In plaats van:</a:t>
            </a:r>
          </a:p>
          <a:p>
            <a:pPr algn="ctr"/>
            <a:r>
              <a:rPr lang="nl-NL" sz="4800" b="1" dirty="0" smtClean="0">
                <a:solidFill>
                  <a:srgbClr val="138CE7"/>
                </a:solidFill>
                <a:latin typeface="Calibri" pitchFamily="34" charset="0"/>
              </a:rPr>
              <a:t>‘Wat kunnen wij bieden?’</a:t>
            </a:r>
            <a:endParaRPr lang="nl-NL" sz="4800" b="1" dirty="0">
              <a:solidFill>
                <a:srgbClr val="138CE7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1340768"/>
            <a:ext cx="9144000" cy="1800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138CE7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Integraal kijken</a:t>
            </a:r>
            <a:r>
              <a:rPr lang="nl-NL" sz="4800" b="1" kern="0" dirty="0" smtClean="0">
                <a:solidFill>
                  <a:srgbClr val="138CE7"/>
                </a:solidFill>
                <a:latin typeface="Calibri" pitchFamily="34" charset="0"/>
                <a:ea typeface="+mj-ea"/>
                <a:cs typeface="+mj-cs"/>
              </a:rPr>
              <a:t> naar mantelzorg; </a:t>
            </a:r>
            <a:endParaRPr kumimoji="0" lang="nl-NL" sz="4800" b="1" i="0" u="none" strike="noStrike" kern="0" cap="none" spc="0" normalizeH="0" baseline="0" noProof="0" dirty="0" smtClean="0">
              <a:ln>
                <a:noFill/>
              </a:ln>
              <a:solidFill>
                <a:srgbClr val="138CE7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138CE7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wat levert het op?</a:t>
            </a: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0" y="3212976"/>
            <a:ext cx="9144000" cy="252028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nl-NL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1B1B7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Economische waarde van mantelzorg: 6,6 miljard</a:t>
            </a:r>
          </a:p>
          <a:p>
            <a:pPr marL="342900" marR="0" lvl="0" indent="-34290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nl-NL" sz="3200" b="1" kern="0" dirty="0" smtClean="0">
                <a:solidFill>
                  <a:srgbClr val="1B1B71"/>
                </a:solidFill>
                <a:latin typeface="Calibri" pitchFamily="34" charset="0"/>
                <a:ea typeface="+mn-ea"/>
                <a:cs typeface="+mn-cs"/>
              </a:rPr>
              <a:t>Preventieve werking </a:t>
            </a:r>
          </a:p>
          <a:p>
            <a:pPr marL="342900" marR="0" lvl="0" indent="-34290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nl-NL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1B1B7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Kostenspreiding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395536" y="548680"/>
            <a:ext cx="8316416" cy="648072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138CE7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De gemeente:</a:t>
            </a:r>
            <a:r>
              <a:rPr kumimoji="0" lang="nl-NL" sz="4800" b="1" i="0" u="none" strike="noStrike" kern="0" cap="none" spc="0" normalizeH="0" noProof="0" dirty="0" smtClean="0">
                <a:ln>
                  <a:noFill/>
                </a:ln>
                <a:solidFill>
                  <a:srgbClr val="138CE7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3 rollen</a:t>
            </a:r>
            <a:endParaRPr kumimoji="0" lang="nl-NL" sz="4800" b="1" i="0" u="none" strike="noStrike" kern="0" cap="none" spc="0" normalizeH="0" baseline="0" noProof="0" dirty="0" smtClean="0">
              <a:ln>
                <a:noFill/>
              </a:ln>
              <a:solidFill>
                <a:srgbClr val="138CE7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" name="Tijdelijke aanduiding voor inhoud 2"/>
          <p:cNvSpPr txBox="1">
            <a:spLocks/>
          </p:cNvSpPr>
          <p:nvPr/>
        </p:nvSpPr>
        <p:spPr>
          <a:xfrm>
            <a:off x="323528" y="2780928"/>
            <a:ext cx="8352928" cy="381642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nl-NL" sz="3200" b="1" i="0" u="none" strike="noStrike" kern="0" cap="none" spc="0" normalizeH="0" baseline="0" noProof="0" dirty="0" smtClean="0">
              <a:ln>
                <a:noFill/>
              </a:ln>
              <a:solidFill>
                <a:srgbClr val="1B1B7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395536" y="1268760"/>
            <a:ext cx="7200800" cy="551723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nl-NL" sz="3200" b="1" kern="0" noProof="0" dirty="0" smtClean="0">
                <a:solidFill>
                  <a:srgbClr val="1B1B71"/>
                </a:solidFill>
                <a:latin typeface="Calibri" pitchFamily="34" charset="0"/>
                <a:ea typeface="+mn-ea"/>
                <a:cs typeface="+mn-cs"/>
              </a:rPr>
              <a:t>Als uitvoerder</a:t>
            </a:r>
          </a:p>
          <a:p>
            <a:pPr marL="800100" lvl="1" indent="-342900" eaLnBrk="0" hangingPunct="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nl-NL" sz="2800" b="1" kern="0" dirty="0" smtClean="0">
                <a:solidFill>
                  <a:srgbClr val="1B1B71"/>
                </a:solidFill>
                <a:latin typeface="Calibri" pitchFamily="34" charset="0"/>
                <a:ea typeface="+mn-ea"/>
                <a:cs typeface="+mn-cs"/>
              </a:rPr>
              <a:t>Keukentafelgesprekken</a:t>
            </a:r>
          </a:p>
          <a:p>
            <a:pPr marL="800100" lvl="1" indent="-342900" eaLnBrk="0" hangingPunct="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nl-NL" sz="2800" b="1" kern="0" noProof="0" dirty="0" smtClean="0">
                <a:solidFill>
                  <a:srgbClr val="1B1B71"/>
                </a:solidFill>
                <a:latin typeface="Calibri" pitchFamily="34" charset="0"/>
                <a:ea typeface="+mn-ea"/>
                <a:cs typeface="+mn-cs"/>
              </a:rPr>
              <a:t>Administratieve lastendruk</a:t>
            </a:r>
          </a:p>
          <a:p>
            <a:pPr marL="342900" marR="0" lvl="0" indent="-34290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nl-NL" sz="3200" b="1" kern="0" dirty="0" smtClean="0">
                <a:solidFill>
                  <a:srgbClr val="1B1B71"/>
                </a:solidFill>
                <a:latin typeface="Calibri" pitchFamily="34" charset="0"/>
                <a:ea typeface="+mn-ea"/>
                <a:cs typeface="+mn-cs"/>
              </a:rPr>
              <a:t>Als opdrachtgever</a:t>
            </a:r>
          </a:p>
          <a:p>
            <a:pPr marL="800100" lvl="1" indent="-342900" eaLnBrk="0" hangingPunct="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nl-NL" sz="2800" b="1" kern="0" dirty="0" smtClean="0">
                <a:solidFill>
                  <a:srgbClr val="1B1B71"/>
                </a:solidFill>
                <a:latin typeface="Calibri" pitchFamily="34" charset="0"/>
                <a:ea typeface="+mn-ea"/>
                <a:cs typeface="+mn-cs"/>
              </a:rPr>
              <a:t>Inkoop</a:t>
            </a:r>
          </a:p>
          <a:p>
            <a:pPr marL="800100" lvl="1" indent="-342900" eaLnBrk="0" hangingPunct="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nl-NL" sz="2800" b="1" kern="0" dirty="0" smtClean="0">
                <a:solidFill>
                  <a:srgbClr val="1B1B71"/>
                </a:solidFill>
                <a:latin typeface="Calibri" pitchFamily="34" charset="0"/>
                <a:ea typeface="+mn-ea"/>
                <a:cs typeface="+mn-cs"/>
              </a:rPr>
              <a:t>Samenwerking</a:t>
            </a:r>
          </a:p>
          <a:p>
            <a:pPr marL="342900" marR="0" lvl="0" indent="-34290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nl-NL" sz="3200" b="1" kern="0" noProof="0" dirty="0" smtClean="0">
                <a:solidFill>
                  <a:srgbClr val="1B1B71"/>
                </a:solidFill>
                <a:latin typeface="Calibri" pitchFamily="34" charset="0"/>
                <a:ea typeface="+mn-ea"/>
                <a:cs typeface="+mn-cs"/>
              </a:rPr>
              <a:t>Als regisseur</a:t>
            </a:r>
            <a:endParaRPr lang="nl-NL" sz="3200" b="1" kern="0" dirty="0" smtClean="0">
              <a:solidFill>
                <a:srgbClr val="1B1B71"/>
              </a:solidFill>
              <a:latin typeface="Calibri" pitchFamily="34" charset="0"/>
              <a:ea typeface="+mn-ea"/>
              <a:cs typeface="+mn-cs"/>
            </a:endParaRPr>
          </a:p>
          <a:p>
            <a:pPr marL="800100" lvl="1" indent="-342900" eaLnBrk="0" hangingPunct="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nl-NL" sz="2800" b="1" kern="0" noProof="0" dirty="0" smtClean="0">
                <a:solidFill>
                  <a:srgbClr val="1B1B71"/>
                </a:solidFill>
                <a:latin typeface="Calibri" pitchFamily="34" charset="0"/>
                <a:ea typeface="+mn-ea"/>
                <a:cs typeface="+mn-cs"/>
              </a:rPr>
              <a:t>Verbinden van zorg en welzijn</a:t>
            </a:r>
          </a:p>
          <a:p>
            <a:pPr marL="800100" lvl="1" indent="-342900" eaLnBrk="0" hangingPunct="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nl-NL" sz="2800" b="1" kern="0" dirty="0" smtClean="0">
                <a:solidFill>
                  <a:srgbClr val="1B1B71"/>
                </a:solidFill>
                <a:latin typeface="Calibri" pitchFamily="34" charset="0"/>
                <a:ea typeface="+mn-ea"/>
                <a:cs typeface="+mn-cs"/>
              </a:rPr>
              <a:t>Agenderen</a:t>
            </a:r>
            <a:endParaRPr lang="nl-NL" sz="2800" b="1" kern="0" noProof="0" dirty="0" smtClean="0">
              <a:solidFill>
                <a:srgbClr val="1B1B71"/>
              </a:solidFill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35496" y="548680"/>
            <a:ext cx="8352928" cy="1296144"/>
          </a:xfrm>
          <a:prstGeom prst="rect">
            <a:avLst/>
          </a:prstGeom>
        </p:spPr>
        <p:txBody>
          <a:bodyPr/>
          <a:lstStyle/>
          <a:p>
            <a:pPr lvl="0" eaLnBrk="0" hangingPunct="0">
              <a:defRPr/>
            </a:pPr>
            <a:r>
              <a:rPr lang="nl-NL" sz="4000" b="1" kern="0" dirty="0" smtClean="0">
                <a:solidFill>
                  <a:srgbClr val="138CE7"/>
                </a:solidFill>
                <a:latin typeface="Calibri" pitchFamily="34" charset="0"/>
                <a:ea typeface="+mj-ea"/>
                <a:cs typeface="+mj-cs"/>
              </a:rPr>
              <a:t>Waar raakt mantelzorgbeleid </a:t>
            </a:r>
            <a:br>
              <a:rPr lang="nl-NL" sz="4000" b="1" kern="0" dirty="0" smtClean="0">
                <a:solidFill>
                  <a:srgbClr val="138CE7"/>
                </a:solidFill>
                <a:latin typeface="Calibri" pitchFamily="34" charset="0"/>
                <a:ea typeface="+mj-ea"/>
                <a:cs typeface="+mj-cs"/>
              </a:rPr>
            </a:br>
            <a:r>
              <a:rPr lang="nl-NL" sz="4000" b="1" kern="0" dirty="0" smtClean="0">
                <a:solidFill>
                  <a:srgbClr val="138CE7"/>
                </a:solidFill>
                <a:latin typeface="Calibri" pitchFamily="34" charset="0"/>
                <a:ea typeface="+mj-ea"/>
                <a:cs typeface="+mj-cs"/>
              </a:rPr>
              <a:t>dit beleidsterrein? </a:t>
            </a:r>
          </a:p>
        </p:txBody>
      </p:sp>
      <p:sp>
        <p:nvSpPr>
          <p:cNvPr id="3" name="Tijdelijke aanduiding voor inhoud 2"/>
          <p:cNvSpPr txBox="1">
            <a:spLocks/>
          </p:cNvSpPr>
          <p:nvPr/>
        </p:nvSpPr>
        <p:spPr>
          <a:xfrm>
            <a:off x="323528" y="2780928"/>
            <a:ext cx="8352928" cy="381642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nl-NL" sz="3200" b="1" i="0" u="none" strike="noStrike" kern="0" cap="none" spc="0" normalizeH="0" baseline="0" noProof="0" dirty="0" smtClean="0">
              <a:ln>
                <a:noFill/>
              </a:ln>
              <a:solidFill>
                <a:srgbClr val="1B1B7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0" y="1988840"/>
            <a:ext cx="9144000" cy="4680520"/>
          </a:xfrm>
          <a:prstGeom prst="rect">
            <a:avLst/>
          </a:prstGeom>
        </p:spPr>
        <p:txBody>
          <a:bodyPr/>
          <a:lstStyle/>
          <a:p>
            <a:r>
              <a:rPr lang="nl-NL" sz="3200" b="1" dirty="0" smtClean="0">
                <a:solidFill>
                  <a:srgbClr val="1B1B71"/>
                </a:solidFill>
                <a:latin typeface="Calibri" pitchFamily="34" charset="0"/>
              </a:rPr>
              <a:t>Vinden</a:t>
            </a:r>
            <a:r>
              <a:rPr lang="nl-NL" sz="3200" dirty="0" smtClean="0">
                <a:solidFill>
                  <a:srgbClr val="1B1B71"/>
                </a:solidFill>
                <a:latin typeface="Calibri" pitchFamily="34" charset="0"/>
              </a:rPr>
              <a:t> (vindplaatsen): welke organisaties op dit beleidsterrein komen in contact met mantelzorgers?</a:t>
            </a:r>
          </a:p>
          <a:p>
            <a:r>
              <a:rPr lang="nl-NL" sz="3200" b="1" dirty="0" smtClean="0">
                <a:solidFill>
                  <a:srgbClr val="1B1B71"/>
                </a:solidFill>
                <a:latin typeface="Calibri" pitchFamily="34" charset="0"/>
              </a:rPr>
              <a:t>Verbinden</a:t>
            </a:r>
            <a:r>
              <a:rPr lang="nl-NL" sz="3200" dirty="0" smtClean="0">
                <a:solidFill>
                  <a:srgbClr val="1B1B71"/>
                </a:solidFill>
                <a:latin typeface="Calibri" pitchFamily="34" charset="0"/>
              </a:rPr>
              <a:t>: Welke verbindingen kunnen binnen en vanuit dit beleidsterrein gelegd worden?</a:t>
            </a:r>
          </a:p>
          <a:p>
            <a:r>
              <a:rPr lang="nl-NL" sz="3200" b="1" dirty="0" smtClean="0">
                <a:solidFill>
                  <a:srgbClr val="1B1B71"/>
                </a:solidFill>
                <a:latin typeface="Calibri" pitchFamily="34" charset="0"/>
              </a:rPr>
              <a:t>Versterken</a:t>
            </a:r>
            <a:r>
              <a:rPr lang="nl-NL" sz="3200" dirty="0" smtClean="0">
                <a:solidFill>
                  <a:srgbClr val="1B1B71"/>
                </a:solidFill>
                <a:latin typeface="Calibri" pitchFamily="34" charset="0"/>
              </a:rPr>
              <a:t>: Hoe kan de stem van mantelzorgers hier gehoord worden?</a:t>
            </a:r>
          </a:p>
          <a:p>
            <a:r>
              <a:rPr lang="nl-NL" sz="3200" b="1" dirty="0" smtClean="0">
                <a:solidFill>
                  <a:srgbClr val="1B1B71"/>
                </a:solidFill>
                <a:latin typeface="Calibri" pitchFamily="34" charset="0"/>
              </a:rPr>
              <a:t>Verlichten</a:t>
            </a:r>
            <a:r>
              <a:rPr lang="nl-NL" sz="3200" dirty="0" smtClean="0">
                <a:solidFill>
                  <a:srgbClr val="1B1B71"/>
                </a:solidFill>
                <a:latin typeface="Calibri" pitchFamily="34" charset="0"/>
              </a:rPr>
              <a:t>: Wat kan er vanuit dit beleidsterrein gedaan worden om de taak van de mantelzorgers te verlichten?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467544" y="1268760"/>
            <a:ext cx="5904656" cy="936104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138CE7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De Nijkerkse situatie</a:t>
            </a: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216024" y="2276872"/>
            <a:ext cx="8676456" cy="3096344"/>
          </a:xfrm>
          <a:prstGeom prst="rect">
            <a:avLst/>
          </a:prstGeom>
        </p:spPr>
        <p:txBody>
          <a:bodyPr/>
          <a:lstStyle/>
          <a:p>
            <a:pPr marL="342900" lvl="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nl-NL" sz="3200" kern="0" dirty="0" smtClean="0">
                <a:solidFill>
                  <a:srgbClr val="1B1B71"/>
                </a:solidFill>
                <a:latin typeface="Calibri" pitchFamily="34" charset="0"/>
                <a:ea typeface="+mn-ea"/>
                <a:cs typeface="+mn-cs"/>
              </a:rPr>
              <a:t>Aanleiding?</a:t>
            </a: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nl-NL" sz="3200" kern="0" dirty="0" smtClean="0">
                <a:solidFill>
                  <a:srgbClr val="1B1B71"/>
                </a:solidFill>
                <a:latin typeface="Calibri" pitchFamily="34" charset="0"/>
                <a:ea typeface="+mn-ea"/>
                <a:cs typeface="+mn-cs"/>
              </a:rPr>
              <a:t>Draagvlak intern? </a:t>
            </a: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nl-NL" sz="3200" kern="0" dirty="0" smtClean="0">
                <a:solidFill>
                  <a:srgbClr val="1B1B71"/>
                </a:solidFill>
                <a:latin typeface="Calibri" pitchFamily="34" charset="0"/>
                <a:ea typeface="+mn-ea"/>
                <a:cs typeface="+mn-cs"/>
              </a:rPr>
              <a:t>Hoe hebben jullie het aangepakt? </a:t>
            </a: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nl-NL" sz="3200" kern="0" dirty="0" smtClean="0">
                <a:solidFill>
                  <a:srgbClr val="1B1B71"/>
                </a:solidFill>
                <a:latin typeface="Calibri" pitchFamily="34" charset="0"/>
                <a:ea typeface="+mn-ea"/>
                <a:cs typeface="+mn-cs"/>
              </a:rPr>
              <a:t>Wat heeft de integrale aanpak jullie opgeleverd?</a:t>
            </a: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nl-NL" sz="3200" kern="0" dirty="0" smtClean="0">
                <a:solidFill>
                  <a:srgbClr val="1B1B71"/>
                </a:solidFill>
                <a:latin typeface="Calibri" pitchFamily="34" charset="0"/>
                <a:ea typeface="+mn-ea"/>
                <a:cs typeface="+mn-cs"/>
              </a:rPr>
              <a:t>Wat had je achteraf anders gedaan?</a:t>
            </a:r>
            <a:endParaRPr kumimoji="0" lang="nl-NL" sz="3200" i="0" u="none" strike="noStrike" kern="0" cap="none" spc="0" normalizeH="0" baseline="0" noProof="0" dirty="0" smtClean="0">
              <a:ln>
                <a:noFill/>
              </a:ln>
              <a:solidFill>
                <a:srgbClr val="1B1B7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>
          <a:xfrm>
            <a:off x="827088" y="620713"/>
            <a:ext cx="6951662" cy="1143000"/>
          </a:xfrm>
        </p:spPr>
        <p:txBody>
          <a:bodyPr anchor="t"/>
          <a:lstStyle/>
          <a:p>
            <a:pPr eaLnBrk="1" hangingPunct="1">
              <a:lnSpc>
                <a:spcPct val="100000"/>
              </a:lnSpc>
            </a:pPr>
            <a:endParaRPr lang="nl-NL" altLang="nl-NL" smtClean="0">
              <a:solidFill>
                <a:srgbClr val="67B6E7"/>
              </a:solidFill>
            </a:endParaRPr>
          </a:p>
        </p:txBody>
      </p:sp>
      <p:pic>
        <p:nvPicPr>
          <p:cNvPr id="11267" name="Tijdelijke aanduiding voor inhoud 3" descr="ppt laatste pagina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4000" cy="6859588"/>
          </a:xfrm>
        </p:spPr>
      </p:pic>
      <p:sp>
        <p:nvSpPr>
          <p:cNvPr id="6" name="Tekstvak 5"/>
          <p:cNvSpPr txBox="1"/>
          <p:nvPr/>
        </p:nvSpPr>
        <p:spPr>
          <a:xfrm>
            <a:off x="1331640" y="2348880"/>
            <a:ext cx="648072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nl-NL" sz="8800" b="1" dirty="0" smtClean="0">
                <a:solidFill>
                  <a:schemeClr val="bg1"/>
                </a:solidFill>
                <a:latin typeface="+mj-lt"/>
                <a:ea typeface="ＭＳ Ｐゴシック"/>
              </a:rPr>
              <a:t>Bedankt!</a:t>
            </a:r>
            <a:endParaRPr lang="nl-NL" sz="4800" dirty="0">
              <a:latin typeface="+mj-lt"/>
              <a:ea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>
          <a:xfrm>
            <a:off x="611560" y="629816"/>
            <a:ext cx="6735763" cy="1143000"/>
          </a:xfrm>
        </p:spPr>
        <p:txBody>
          <a:bodyPr/>
          <a:lstStyle/>
          <a:p>
            <a:r>
              <a:rPr lang="nl-NL" sz="4800" dirty="0" smtClean="0">
                <a:solidFill>
                  <a:srgbClr val="138CE7"/>
                </a:solidFill>
                <a:latin typeface="Calibri" pitchFamily="34" charset="0"/>
              </a:rPr>
              <a:t>Programma</a:t>
            </a:r>
          </a:p>
        </p:txBody>
      </p:sp>
      <p:sp>
        <p:nvSpPr>
          <p:cNvPr id="3075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844824"/>
            <a:ext cx="8820472" cy="5184576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nl-NL" sz="3200" dirty="0" smtClean="0">
                <a:latin typeface="Calibri" pitchFamily="34" charset="0"/>
              </a:rPr>
              <a:t>Introductie</a:t>
            </a:r>
          </a:p>
          <a:p>
            <a:pPr>
              <a:lnSpc>
                <a:spcPct val="110000"/>
              </a:lnSpc>
            </a:pPr>
            <a:r>
              <a:rPr lang="nl-NL" sz="3200" dirty="0" smtClean="0">
                <a:latin typeface="Calibri" pitchFamily="34" charset="0"/>
              </a:rPr>
              <a:t>Uw ervaringen</a:t>
            </a:r>
          </a:p>
          <a:p>
            <a:pPr>
              <a:lnSpc>
                <a:spcPct val="110000"/>
              </a:lnSpc>
            </a:pPr>
            <a:r>
              <a:rPr lang="nl-NL" sz="3200" dirty="0" smtClean="0">
                <a:latin typeface="Calibri" pitchFamily="34" charset="0"/>
              </a:rPr>
              <a:t>Theoretisch kader</a:t>
            </a:r>
          </a:p>
          <a:p>
            <a:pPr>
              <a:lnSpc>
                <a:spcPct val="110000"/>
              </a:lnSpc>
            </a:pPr>
            <a:r>
              <a:rPr lang="nl-NL" sz="3200" dirty="0" smtClean="0">
                <a:latin typeface="Calibri" pitchFamily="34" charset="0"/>
              </a:rPr>
              <a:t>Brainstorm mantelzorg op div. beleidsterreinen</a:t>
            </a:r>
          </a:p>
          <a:p>
            <a:pPr>
              <a:lnSpc>
                <a:spcPct val="110000"/>
              </a:lnSpc>
            </a:pPr>
            <a:r>
              <a:rPr lang="nl-NL" sz="3200" dirty="0" smtClean="0">
                <a:latin typeface="Calibri" pitchFamily="34" charset="0"/>
              </a:rPr>
              <a:t>De Nijkerkse situatie</a:t>
            </a:r>
          </a:p>
          <a:p>
            <a:pPr>
              <a:lnSpc>
                <a:spcPct val="110000"/>
              </a:lnSpc>
            </a:pPr>
            <a:r>
              <a:rPr lang="nl-NL" sz="3200" dirty="0" smtClean="0">
                <a:latin typeface="Calibri" pitchFamily="34" charset="0"/>
              </a:rPr>
              <a:t>Afsluiting</a:t>
            </a:r>
          </a:p>
          <a:p>
            <a:pPr>
              <a:lnSpc>
                <a:spcPct val="110000"/>
              </a:lnSpc>
            </a:pPr>
            <a:endParaRPr lang="nl-NL" sz="32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764704"/>
            <a:ext cx="9144000" cy="158417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138CE7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De Mantelzorgpuzzel:</a:t>
            </a:r>
          </a:p>
          <a:p>
            <a:pPr algn="ctr" eaLnBrk="0" hangingPunct="0">
              <a:defRPr/>
            </a:pPr>
            <a:r>
              <a:rPr lang="nl-NL" sz="4800" b="1" kern="0" dirty="0" smtClean="0">
                <a:solidFill>
                  <a:srgbClr val="138CE7"/>
                </a:solidFill>
                <a:latin typeface="Calibri" pitchFamily="34" charset="0"/>
                <a:ea typeface="+mj-ea"/>
                <a:cs typeface="+mj-cs"/>
              </a:rPr>
              <a:t>integraal kijken naar mantelzorg</a:t>
            </a:r>
            <a:endParaRPr kumimoji="0" lang="nl-NL" sz="4800" b="1" i="0" u="none" strike="noStrike" kern="0" cap="none" spc="0" normalizeH="0" baseline="0" noProof="0" dirty="0" smtClean="0">
              <a:ln>
                <a:noFill/>
              </a:ln>
              <a:solidFill>
                <a:srgbClr val="138CE7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03748" y="2492896"/>
            <a:ext cx="4536504" cy="3796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827584" y="1700808"/>
            <a:ext cx="7488832" cy="93610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138CE7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Persoonlijke</a:t>
            </a:r>
            <a:r>
              <a:rPr kumimoji="0" lang="nl-NL" sz="4800" b="1" i="0" u="none" strike="noStrike" kern="0" cap="none" spc="0" normalizeH="0" noProof="0" dirty="0" smtClean="0">
                <a:ln>
                  <a:noFill/>
                </a:ln>
                <a:solidFill>
                  <a:srgbClr val="138CE7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ervaringen:</a:t>
            </a:r>
            <a:endParaRPr kumimoji="0" lang="nl-NL" sz="4800" b="1" i="0" u="none" strike="noStrike" kern="0" cap="none" spc="0" normalizeH="0" baseline="0" noProof="0" dirty="0" smtClean="0">
              <a:ln>
                <a:noFill/>
              </a:ln>
              <a:solidFill>
                <a:srgbClr val="138CE7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288032" y="2852936"/>
            <a:ext cx="8676456" cy="2304256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nl-NL" sz="3000" b="1" dirty="0" smtClean="0">
                <a:solidFill>
                  <a:srgbClr val="1B1B71"/>
                </a:solidFill>
                <a:latin typeface="Calibri" pitchFamily="34" charset="0"/>
              </a:rPr>
              <a:t>Wat verstaan jullie onder integraal beleid?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nl-NL" sz="3000" b="1" dirty="0" smtClean="0">
                <a:solidFill>
                  <a:srgbClr val="1B1B71"/>
                </a:solidFill>
                <a:latin typeface="Calibri" pitchFamily="34" charset="0"/>
              </a:rPr>
              <a:t>Wie heeft ervaring met integraal mantelzorgbeleid?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nl-NL" sz="3000" b="1" dirty="0" smtClean="0">
                <a:solidFill>
                  <a:srgbClr val="1B1B71"/>
                </a:solidFill>
                <a:latin typeface="Calibri" pitchFamily="34" charset="0"/>
              </a:rPr>
              <a:t>Voorbeelden?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395536" y="764704"/>
            <a:ext cx="8316416" cy="648072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138CE7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Integraal</a:t>
            </a:r>
            <a:r>
              <a:rPr kumimoji="0" lang="nl-NL" sz="4800" b="1" i="0" u="none" strike="noStrike" kern="0" cap="none" spc="0" normalizeH="0" noProof="0" dirty="0" smtClean="0">
                <a:ln>
                  <a:noFill/>
                </a:ln>
                <a:solidFill>
                  <a:srgbClr val="138CE7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beleid</a:t>
            </a:r>
            <a:endParaRPr kumimoji="0" lang="nl-NL" sz="4800" b="1" i="0" u="none" strike="noStrike" kern="0" cap="none" spc="0" normalizeH="0" baseline="0" noProof="0" dirty="0" smtClean="0">
              <a:ln>
                <a:noFill/>
              </a:ln>
              <a:solidFill>
                <a:srgbClr val="138CE7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" name="Tijdelijke aanduiding voor inhoud 2"/>
          <p:cNvSpPr txBox="1">
            <a:spLocks/>
          </p:cNvSpPr>
          <p:nvPr/>
        </p:nvSpPr>
        <p:spPr>
          <a:xfrm>
            <a:off x="323528" y="2780928"/>
            <a:ext cx="8352928" cy="381642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nl-NL" sz="3200" b="1" i="0" u="none" strike="noStrike" kern="0" cap="none" spc="0" normalizeH="0" baseline="0" noProof="0" dirty="0" smtClean="0">
              <a:ln>
                <a:noFill/>
              </a:ln>
              <a:solidFill>
                <a:srgbClr val="1B1B7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395536" y="1700808"/>
            <a:ext cx="8280920" cy="5085184"/>
          </a:xfrm>
          <a:prstGeom prst="rect">
            <a:avLst/>
          </a:prstGeom>
        </p:spPr>
        <p:txBody>
          <a:bodyPr/>
          <a:lstStyle/>
          <a:p>
            <a:pPr eaLnBrk="0" hangingPunct="0">
              <a:lnSpc>
                <a:spcPct val="110000"/>
              </a:lnSpc>
              <a:spcBef>
                <a:spcPts val="0"/>
              </a:spcBef>
              <a:defRPr/>
            </a:pPr>
            <a:r>
              <a:rPr lang="nl-NL" sz="3200" dirty="0" smtClean="0">
                <a:solidFill>
                  <a:srgbClr val="1B1B71"/>
                </a:solidFill>
                <a:latin typeface="Calibri" pitchFamily="34" charset="0"/>
              </a:rPr>
              <a:t>“Samenwerking waarbij sectorgrenzen worden overschreden, om die aspecten die het best kunnen worden samengevoegd te integreren.”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defRPr/>
            </a:pPr>
            <a:endParaRPr lang="nl-NL" sz="3200" dirty="0" smtClean="0">
              <a:solidFill>
                <a:srgbClr val="1B1B71"/>
              </a:solidFill>
              <a:latin typeface="Calibri" pitchFamily="34" charset="0"/>
            </a:endParaRPr>
          </a:p>
          <a:p>
            <a:pPr eaLnBrk="0" hangingPunct="0">
              <a:lnSpc>
                <a:spcPct val="110000"/>
              </a:lnSpc>
              <a:spcBef>
                <a:spcPts val="0"/>
              </a:spcBef>
              <a:defRPr/>
            </a:pPr>
            <a:r>
              <a:rPr lang="nl-NL" sz="3200" dirty="0" smtClean="0">
                <a:solidFill>
                  <a:srgbClr val="1B1B71"/>
                </a:solidFill>
                <a:latin typeface="Calibri" pitchFamily="34" charset="0"/>
              </a:rPr>
              <a:t>→ politiek, bestuurlijk en ambtelijk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defRPr/>
            </a:pPr>
            <a:endParaRPr lang="nl-NL" sz="3200" dirty="0" smtClean="0">
              <a:solidFill>
                <a:srgbClr val="1B1B71"/>
              </a:solidFill>
              <a:latin typeface="Calibri" pitchFamily="34" charset="0"/>
            </a:endParaRPr>
          </a:p>
          <a:p>
            <a:pPr eaLnBrk="0" hangingPunct="0">
              <a:lnSpc>
                <a:spcPct val="110000"/>
              </a:lnSpc>
              <a:spcBef>
                <a:spcPts val="0"/>
              </a:spcBef>
              <a:defRPr/>
            </a:pPr>
            <a:r>
              <a:rPr lang="nl-NL" sz="3200" dirty="0" smtClean="0">
                <a:solidFill>
                  <a:srgbClr val="1B1B71"/>
                </a:solidFill>
                <a:latin typeface="Calibri" pitchFamily="34" charset="0"/>
              </a:rPr>
              <a:t>→ verticaal en horizontaal</a:t>
            </a:r>
          </a:p>
          <a:p>
            <a:pPr eaLnBrk="0" hangingPunct="0">
              <a:lnSpc>
                <a:spcPct val="110000"/>
              </a:lnSpc>
              <a:spcBef>
                <a:spcPts val="0"/>
              </a:spcBef>
              <a:defRPr/>
            </a:pPr>
            <a:endParaRPr lang="nl-NL" sz="3200" dirty="0" smtClean="0">
              <a:solidFill>
                <a:srgbClr val="1B1B71"/>
              </a:solidFill>
              <a:latin typeface="Calibri" pitchFamily="34" charset="0"/>
            </a:endParaRPr>
          </a:p>
          <a:p>
            <a:pPr eaLnBrk="0" hangingPunct="0">
              <a:lnSpc>
                <a:spcPct val="110000"/>
              </a:lnSpc>
              <a:spcBef>
                <a:spcPts val="0"/>
              </a:spcBef>
              <a:defRPr/>
            </a:pPr>
            <a:endParaRPr lang="nl-NL" sz="3200" kern="0" dirty="0" smtClean="0">
              <a:solidFill>
                <a:srgbClr val="1B1B71"/>
              </a:solidFill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72008" y="1052736"/>
            <a:ext cx="8604448" cy="93610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138CE7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Integraal beleid – de voordelen</a:t>
            </a: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216024" y="2060848"/>
            <a:ext cx="8748464" cy="4104456"/>
          </a:xfrm>
          <a:prstGeom prst="rect">
            <a:avLst/>
          </a:prstGeom>
        </p:spPr>
        <p:txBody>
          <a:bodyPr/>
          <a:lstStyle/>
          <a:p>
            <a:pPr marL="129600" indent="-129600">
              <a:lnSpc>
                <a:spcPct val="110000"/>
              </a:lnSpc>
              <a:buFont typeface="Arial" pitchFamily="34" charset="0"/>
              <a:buChar char="•"/>
            </a:pPr>
            <a:r>
              <a:rPr lang="nl-NL" sz="3200" dirty="0" smtClean="0">
                <a:solidFill>
                  <a:srgbClr val="1B1B71"/>
                </a:solidFill>
                <a:latin typeface="Calibri" pitchFamily="34" charset="0"/>
              </a:rPr>
              <a:t>Efficiëntere inzet van mensen en middelen;</a:t>
            </a:r>
          </a:p>
          <a:p>
            <a:pPr marL="129600" indent="-129600">
              <a:lnSpc>
                <a:spcPct val="110000"/>
              </a:lnSpc>
              <a:buFont typeface="Arial" pitchFamily="34" charset="0"/>
              <a:buChar char="•"/>
            </a:pPr>
            <a:r>
              <a:rPr lang="nl-NL" sz="3200" dirty="0" smtClean="0">
                <a:solidFill>
                  <a:srgbClr val="1B1B71"/>
                </a:solidFill>
                <a:latin typeface="Calibri" pitchFamily="34" charset="0"/>
              </a:rPr>
              <a:t>Het gaat verkokering tegen;</a:t>
            </a:r>
          </a:p>
          <a:p>
            <a:pPr marL="129600" indent="-129600">
              <a:lnSpc>
                <a:spcPct val="110000"/>
              </a:lnSpc>
              <a:buFont typeface="Arial" pitchFamily="34" charset="0"/>
              <a:buChar char="•"/>
            </a:pPr>
            <a:r>
              <a:rPr lang="nl-NL" sz="3200" dirty="0" smtClean="0">
                <a:solidFill>
                  <a:srgbClr val="1B1B71"/>
                </a:solidFill>
                <a:latin typeface="Calibri" pitchFamily="34" charset="0"/>
              </a:rPr>
              <a:t>Effectiever overheidsoptreden;</a:t>
            </a:r>
          </a:p>
          <a:p>
            <a:pPr marL="129600" indent="-129600">
              <a:lnSpc>
                <a:spcPct val="110000"/>
              </a:lnSpc>
              <a:buFont typeface="Arial" pitchFamily="34" charset="0"/>
              <a:buChar char="•"/>
            </a:pPr>
            <a:r>
              <a:rPr lang="nl-NL" sz="3200" dirty="0" smtClean="0">
                <a:solidFill>
                  <a:srgbClr val="1B1B71"/>
                </a:solidFill>
                <a:latin typeface="Calibri" pitchFamily="34" charset="0"/>
              </a:rPr>
              <a:t>Er kan beter responsief gewerkt worden, doordat op verschillende beleidsterreinen tegelijk op de behoefte van de burger ingespeeld kan worden.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144016" y="1340768"/>
            <a:ext cx="8532440" cy="93610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138CE7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Integraal beleid – de valkuilen</a:t>
            </a: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395536" y="2492896"/>
            <a:ext cx="8280920" cy="2592288"/>
          </a:xfrm>
          <a:prstGeom prst="rect">
            <a:avLst/>
          </a:prstGeom>
        </p:spPr>
        <p:txBody>
          <a:bodyPr/>
          <a:lstStyle/>
          <a:p>
            <a:pPr marL="129600" indent="-129600">
              <a:lnSpc>
                <a:spcPct val="110000"/>
              </a:lnSpc>
              <a:buFont typeface="Arial" pitchFamily="34" charset="0"/>
              <a:buChar char="•"/>
            </a:pPr>
            <a:r>
              <a:rPr lang="nl-NL" sz="3200" dirty="0" smtClean="0">
                <a:solidFill>
                  <a:srgbClr val="1B1B71"/>
                </a:solidFill>
                <a:latin typeface="Calibri" pitchFamily="34" charset="0"/>
              </a:rPr>
              <a:t>Meer inspraak van meer betrokkenen;</a:t>
            </a:r>
          </a:p>
          <a:p>
            <a:pPr marL="129600" indent="-129600">
              <a:lnSpc>
                <a:spcPct val="110000"/>
              </a:lnSpc>
              <a:buFont typeface="Arial" pitchFamily="34" charset="0"/>
              <a:buChar char="•"/>
            </a:pPr>
            <a:r>
              <a:rPr lang="nl-NL" sz="3200" dirty="0" smtClean="0">
                <a:solidFill>
                  <a:srgbClr val="1B1B71"/>
                </a:solidFill>
                <a:latin typeface="Calibri" pitchFamily="34" charset="0"/>
              </a:rPr>
              <a:t>Meer afstemming nodig;</a:t>
            </a:r>
          </a:p>
          <a:p>
            <a:pPr marL="129600" indent="-129600">
              <a:lnSpc>
                <a:spcPct val="110000"/>
              </a:lnSpc>
              <a:buFont typeface="Arial" pitchFamily="34" charset="0"/>
              <a:buChar char="•"/>
            </a:pPr>
            <a:r>
              <a:rPr lang="nl-NL" sz="3200" dirty="0" smtClean="0">
                <a:solidFill>
                  <a:srgbClr val="1B1B71"/>
                </a:solidFill>
                <a:latin typeface="Calibri" pitchFamily="34" charset="0"/>
              </a:rPr>
              <a:t>Meer coördinatie nodig;</a:t>
            </a:r>
          </a:p>
          <a:p>
            <a:pPr marL="129600" indent="-129600">
              <a:lnSpc>
                <a:spcPct val="110000"/>
              </a:lnSpc>
              <a:buFont typeface="Arial" pitchFamily="34" charset="0"/>
              <a:buChar char="•"/>
            </a:pPr>
            <a:r>
              <a:rPr lang="nl-NL" sz="3200" dirty="0" smtClean="0">
                <a:solidFill>
                  <a:srgbClr val="1B1B71"/>
                </a:solidFill>
                <a:latin typeface="Calibri" pitchFamily="34" charset="0"/>
              </a:rPr>
              <a:t>Onduidelijkheid van verantwoordelijkheden.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649" y="1900237"/>
            <a:ext cx="7682648" cy="4411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el 1"/>
          <p:cNvSpPr txBox="1">
            <a:spLocks/>
          </p:cNvSpPr>
          <p:nvPr/>
        </p:nvSpPr>
        <p:spPr>
          <a:xfrm>
            <a:off x="-36512" y="836712"/>
            <a:ext cx="8532440" cy="93610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138CE7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Integraal beleid – voorwaarden</a:t>
            </a: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251520" y="2060848"/>
            <a:ext cx="3888432" cy="864096"/>
          </a:xfrm>
          <a:prstGeom prst="rect">
            <a:avLst/>
          </a:prstGeom>
        </p:spPr>
        <p:txBody>
          <a:bodyPr/>
          <a:lstStyle/>
          <a:p>
            <a:pPr marL="129600" indent="-129600">
              <a:lnSpc>
                <a:spcPct val="110000"/>
              </a:lnSpc>
            </a:pPr>
            <a:r>
              <a:rPr lang="nl-NL" sz="3200" dirty="0" smtClean="0">
                <a:solidFill>
                  <a:srgbClr val="1B1B71"/>
                </a:solidFill>
                <a:latin typeface="Calibri" pitchFamily="34" charset="0"/>
              </a:rPr>
              <a:t>Projectmatig werken: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144016" y="836712"/>
            <a:ext cx="8532440" cy="93610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138CE7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Integraal beleid – voorwaarden</a:t>
            </a: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251520" y="1916832"/>
            <a:ext cx="8280920" cy="4797152"/>
          </a:xfrm>
          <a:prstGeom prst="rect">
            <a:avLst/>
          </a:prstGeom>
        </p:spPr>
        <p:txBody>
          <a:bodyPr/>
          <a:lstStyle/>
          <a:p>
            <a:pPr marL="129600" indent="-129600">
              <a:lnSpc>
                <a:spcPct val="110000"/>
              </a:lnSpc>
              <a:buFont typeface="Arial" pitchFamily="34" charset="0"/>
              <a:buChar char="•"/>
            </a:pPr>
            <a:r>
              <a:rPr lang="nl-NL" sz="3200" dirty="0" smtClean="0">
                <a:solidFill>
                  <a:srgbClr val="1B1B71"/>
                </a:solidFill>
                <a:latin typeface="Calibri" pitchFamily="34" charset="0"/>
              </a:rPr>
              <a:t>Selectiviteit;</a:t>
            </a:r>
          </a:p>
          <a:p>
            <a:pPr marL="129600" indent="-129600">
              <a:lnSpc>
                <a:spcPct val="110000"/>
              </a:lnSpc>
              <a:buFont typeface="Arial" pitchFamily="34" charset="0"/>
              <a:buChar char="•"/>
            </a:pPr>
            <a:r>
              <a:rPr lang="nl-NL" sz="3200" dirty="0" smtClean="0">
                <a:solidFill>
                  <a:srgbClr val="1B1B71"/>
                </a:solidFill>
                <a:latin typeface="Calibri" pitchFamily="34" charset="0"/>
              </a:rPr>
              <a:t>Duidelijke prioritering;</a:t>
            </a:r>
          </a:p>
          <a:p>
            <a:pPr marL="129600" indent="-129600">
              <a:lnSpc>
                <a:spcPct val="110000"/>
              </a:lnSpc>
              <a:buFont typeface="Arial" pitchFamily="34" charset="0"/>
              <a:buChar char="•"/>
            </a:pPr>
            <a:r>
              <a:rPr lang="nl-NL" sz="3200" dirty="0" smtClean="0">
                <a:solidFill>
                  <a:srgbClr val="1B1B71"/>
                </a:solidFill>
                <a:latin typeface="Calibri" pitchFamily="34" charset="0"/>
              </a:rPr>
              <a:t>Duidelijke toewijzing en afbakening van verantwoordelijkheden;</a:t>
            </a:r>
          </a:p>
          <a:p>
            <a:pPr marL="129600" indent="-129600">
              <a:lnSpc>
                <a:spcPct val="110000"/>
              </a:lnSpc>
              <a:buFont typeface="Arial" pitchFamily="34" charset="0"/>
              <a:buChar char="•"/>
            </a:pPr>
            <a:r>
              <a:rPr lang="nl-NL" sz="3200" dirty="0" smtClean="0">
                <a:solidFill>
                  <a:srgbClr val="1B1B71"/>
                </a:solidFill>
                <a:latin typeface="Calibri" pitchFamily="34" charset="0"/>
              </a:rPr>
              <a:t>Voldoende draagvlak;</a:t>
            </a:r>
          </a:p>
          <a:p>
            <a:pPr marL="129600" indent="-129600">
              <a:lnSpc>
                <a:spcPct val="110000"/>
              </a:lnSpc>
              <a:buFont typeface="Arial" pitchFamily="34" charset="0"/>
              <a:buChar char="•"/>
            </a:pPr>
            <a:r>
              <a:rPr lang="nl-NL" sz="3200" dirty="0" smtClean="0">
                <a:solidFill>
                  <a:srgbClr val="1B1B71"/>
                </a:solidFill>
                <a:latin typeface="Calibri" pitchFamily="34" charset="0"/>
              </a:rPr>
              <a:t>Vroegtijdige interactiviteit en participatie door </a:t>
            </a:r>
            <a:r>
              <a:rPr lang="nl-NL" sz="3200" dirty="0" err="1" smtClean="0">
                <a:solidFill>
                  <a:srgbClr val="1B1B71"/>
                </a:solidFill>
                <a:latin typeface="Calibri" pitchFamily="34" charset="0"/>
              </a:rPr>
              <a:t>maatsch</a:t>
            </a:r>
            <a:r>
              <a:rPr lang="nl-NL" sz="3200" dirty="0" smtClean="0">
                <a:solidFill>
                  <a:srgbClr val="1B1B71"/>
                </a:solidFill>
                <a:latin typeface="Calibri" pitchFamily="34" charset="0"/>
              </a:rPr>
              <a:t>. organisaties, burgers en andere partijen.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elan ppt  2013 sjabloon">
  <a:themeElements>
    <a:clrScheme name="Spectrum nieuw.po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pectrum nieuw.pot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pectrum nieuw.po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ectrum nieuw.po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ectrum nieuw.po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ectrum nieuw.po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ectrum nieuw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ectrum nieuw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ectrum nieuw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Spectrumelan ppt  2013 sjabloon</Template>
  <TotalTime>1431</TotalTime>
  <Words>346</Words>
  <Application>Microsoft Office PowerPoint</Application>
  <PresentationFormat>Diavoorstelling (4:3)</PresentationFormat>
  <Paragraphs>73</Paragraphs>
  <Slides>15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Spectrumelan ppt  2013 sjabloon</vt:lpstr>
      <vt:lpstr>Integraal gemeentelijk mantelzorgbeleid</vt:lpstr>
      <vt:lpstr>Programma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Klik hier voor titel</dc:title>
  <dc:creator>Marie-Louise Vroon</dc:creator>
  <cp:lastModifiedBy>John Smeets</cp:lastModifiedBy>
  <cp:revision>69</cp:revision>
  <dcterms:created xsi:type="dcterms:W3CDTF">2013-10-16T08:41:16Z</dcterms:created>
  <dcterms:modified xsi:type="dcterms:W3CDTF">2016-02-02T11:20:08Z</dcterms:modified>
</cp:coreProperties>
</file>